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6" r:id="rId6"/>
    <p:sldId id="267" r:id="rId7"/>
    <p:sldId id="268" r:id="rId8"/>
    <p:sldId id="269" r:id="rId9"/>
    <p:sldId id="270" r:id="rId10"/>
    <p:sldId id="271" r:id="rId11"/>
    <p:sldId id="273" r:id="rId12"/>
  </p:sldIdLst>
  <p:sldSz cx="12192000" cy="6858000"/>
  <p:notesSz cx="6858000" cy="9144000"/>
  <p:embeddedFontLst>
    <p:embeddedFont>
      <p:font typeface="Arial Black" panose="020B0A04020102020204"/>
      <p:bold r:id="rId16"/>
    </p:embeddedFont>
    <p:embeddedFont>
      <p:font typeface="Rubik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fld>
            <a:endParaRPr sz="12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images/ut_logo.svg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images/ut_logo.svg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4">
  <p:cSld name="UT19_Start_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038600" y="1338130"/>
            <a:ext cx="7543799" cy="181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038600" y="3243600"/>
            <a:ext cx="75438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038597" y="6279425"/>
            <a:ext cx="2070318" cy="34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4038598" y="5029199"/>
            <a:ext cx="7543800" cy="37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4038597" y="5507669"/>
            <a:ext cx="7543801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1B3B3"/>
              </a:buClr>
              <a:buSzPts val="1800"/>
              <a:buFont typeface="Arial" panose="020B0604020202020204"/>
              <a:buNone/>
              <a:defRPr sz="1800" b="0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>
            <a:spLocks noGrp="1"/>
          </p:cNvSpPr>
          <p:nvPr>
            <p:ph type="pic" idx="4"/>
          </p:nvPr>
        </p:nvSpPr>
        <p:spPr>
          <a:xfrm>
            <a:off x="2438400" y="4806225"/>
            <a:ext cx="1371600" cy="136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1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itle and Content_Blue">
  <p:cSld name="UT19_Title and Content_Blue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List and Image">
  <p:cSld name="UT19_List and Imag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>
            <a:spLocks noGrp="1"/>
          </p:cNvSpPr>
          <p:nvPr>
            <p:ph type="pic" idx="2"/>
          </p:nvPr>
        </p:nvSpPr>
        <p:spPr>
          <a:xfrm>
            <a:off x="4038600" y="0"/>
            <a:ext cx="8153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304154" y="685800"/>
            <a:ext cx="327724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Europe">
  <p:cSld name="UT19_Europ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304154" y="685800"/>
            <a:ext cx="579184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Estonia">
  <p:cSld name="UT19_Estonia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304154" y="685800"/>
            <a:ext cx="32760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UT19_Estonia_v2">
  <p:cSld name="1_UT19_Estonia_v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304154" y="685800"/>
            <a:ext cx="510604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ext on Image">
  <p:cSld name="UT19_Text on Image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609600" y="4800600"/>
            <a:ext cx="6858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2000"/>
              <a:buNone/>
              <a:defRPr sz="2000">
                <a:solidFill>
                  <a:srgbClr val="8C98B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800"/>
              <a:buNone/>
              <a:defRPr sz="1800">
                <a:solidFill>
                  <a:srgbClr val="8C98B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9pPr>
          </a:lstStyle>
          <a:p/>
        </p:txBody>
      </p:sp>
      <p:sp>
        <p:nvSpPr>
          <p:cNvPr id="94" name="Google Shape;94;p16"/>
          <p:cNvSpPr>
            <a:spLocks noGrp="1"/>
          </p:cNvSpPr>
          <p:nvPr>
            <p:ph type="pic" idx="2"/>
          </p:nvPr>
        </p:nvSpPr>
        <p:spPr>
          <a:xfrm>
            <a:off x="0" y="-6116"/>
            <a:ext cx="12204467" cy="68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UT19_Two Content">
  <p:cSld name="TWO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609600" y="1825625"/>
            <a:ext cx="5410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410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609600" y="21034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Cooperation">
  <p:cSld name="UT19_Coopera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04154" y="685800"/>
            <a:ext cx="373444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White_Logo on BigImage">
  <p:cSld name="UT19_White_Logo on BigImag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09" name="Google Shape;109;p20">
            <a:hlinkClick r:id="rId2"/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Logo, Title and Content">
  <p:cSld name="UT19_Logo, Title and Content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038600" y="365125"/>
            <a:ext cx="754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4038600" y="1828800"/>
            <a:ext cx="7543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-3111" y="2169735"/>
            <a:ext cx="3203511" cy="468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UT19_White_Logo on Media">
  <p:cSld name="1_UT19_White_Logo on Media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>
            <a:spLocks noGrp="1"/>
          </p:cNvSpPr>
          <p:nvPr>
            <p:ph type="media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13" name="Google Shape;113;p21">
            <a:hlinkClick r:id="rId2"/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04154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_Simple">
  <p:cSld name="UT19_Thanks_Simp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352800" y="2766218"/>
            <a:ext cx="5486400" cy="2034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095999" y="3243600"/>
            <a:ext cx="54864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6108914" y="62794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>
            <a:spLocks noGrp="1"/>
          </p:cNvSpPr>
          <p:nvPr>
            <p:ph type="body" idx="2"/>
          </p:nvPr>
        </p:nvSpPr>
        <p:spPr>
          <a:xfrm>
            <a:off x="7727950" y="5029199"/>
            <a:ext cx="3854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>
            <a:spLocks noGrp="1"/>
          </p:cNvSpPr>
          <p:nvPr>
            <p:ph type="body" idx="3"/>
          </p:nvPr>
        </p:nvSpPr>
        <p:spPr>
          <a:xfrm>
            <a:off x="7727950" y="5507669"/>
            <a:ext cx="3854449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1B3B3"/>
              </a:buClr>
              <a:buSzPts val="1800"/>
              <a:buFont typeface="Arial" panose="020B0604020202020204"/>
              <a:buNone/>
              <a:defRPr sz="1800" b="0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>
            <a:spLocks noGrp="1"/>
          </p:cNvSpPr>
          <p:nvPr>
            <p:ph type="pic" idx="4"/>
          </p:nvPr>
        </p:nvSpPr>
        <p:spPr>
          <a:xfrm>
            <a:off x="6096000" y="4806225"/>
            <a:ext cx="1371600" cy="136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1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2">
  <p:cSld name="UT19_Start_0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6095999" y="3243600"/>
            <a:ext cx="54864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6108914" y="62794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7727950" y="5029199"/>
            <a:ext cx="3854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"/>
          <p:cNvSpPr txBox="1">
            <a:spLocks noGrp="1"/>
          </p:cNvSpPr>
          <p:nvPr>
            <p:ph type="body" idx="3"/>
          </p:nvPr>
        </p:nvSpPr>
        <p:spPr>
          <a:xfrm>
            <a:off x="7727950" y="5507669"/>
            <a:ext cx="3854449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1B3B3"/>
              </a:buClr>
              <a:buSzPts val="1800"/>
              <a:buFont typeface="Arial" panose="020B0604020202020204"/>
              <a:buNone/>
              <a:defRPr sz="1800" b="0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"/>
          <p:cNvSpPr>
            <a:spLocks noGrp="1"/>
          </p:cNvSpPr>
          <p:nvPr>
            <p:ph type="pic" idx="4"/>
          </p:nvPr>
        </p:nvSpPr>
        <p:spPr>
          <a:xfrm>
            <a:off x="6096000" y="4806225"/>
            <a:ext cx="1371600" cy="136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1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3">
  <p:cSld name="UT19_Start_0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1"/>
            <a:ext cx="3240000" cy="43976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>
            <a:spLocks noGrp="1"/>
          </p:cNvSpPr>
          <p:nvPr>
            <p:ph type="ctrTitle"/>
          </p:nvPr>
        </p:nvSpPr>
        <p:spPr>
          <a:xfrm>
            <a:off x="4724400" y="457200"/>
            <a:ext cx="6858000" cy="2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4724399" y="3243600"/>
            <a:ext cx="68580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4724399" y="6279424"/>
            <a:ext cx="41277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UT19_Sectionhead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ctrTitle"/>
          </p:nvPr>
        </p:nvSpPr>
        <p:spPr>
          <a:xfrm>
            <a:off x="4038599" y="847725"/>
            <a:ext cx="7543801" cy="287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4038599" y="3810000"/>
            <a:ext cx="7543802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ectionhead Blue">
  <p:cSld name="UT19_Sectionhead Blue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ctrTitle"/>
          </p:nvPr>
        </p:nvSpPr>
        <p:spPr>
          <a:xfrm>
            <a:off x="4039200" y="847725"/>
            <a:ext cx="7479901" cy="287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>
            <a:spLocks noGrp="1"/>
          </p:cNvSpPr>
          <p:nvPr>
            <p:ph type="subTitle" idx="1"/>
          </p:nvPr>
        </p:nvSpPr>
        <p:spPr>
          <a:xfrm>
            <a:off x="4039200" y="3810000"/>
            <a:ext cx="7479902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Image, Title and Content">
  <p:cSld name="UT19_Image,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038600" y="365125"/>
            <a:ext cx="754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4038600" y="1828800"/>
            <a:ext cx="7543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9"/>
          <p:cNvSpPr>
            <a:spLocks noGrp="1"/>
          </p:cNvSpPr>
          <p:nvPr>
            <p:ph type="pic" idx="2"/>
          </p:nvPr>
        </p:nvSpPr>
        <p:spPr>
          <a:xfrm>
            <a:off x="0" y="0"/>
            <a:ext cx="3810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itle and Content">
  <p:cSld name="UT19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ctrTitle"/>
          </p:nvPr>
        </p:nvSpPr>
        <p:spPr>
          <a:xfrm>
            <a:off x="4038599" y="2895600"/>
            <a:ext cx="7543799" cy="181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detection and monitoring with traffic camera</a:t>
            </a:r>
            <a:endParaRPr lang="en-US"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2"/>
          </p:nvPr>
        </p:nvSpPr>
        <p:spPr>
          <a:xfrm>
            <a:off x="4038598" y="4936977"/>
            <a:ext cx="7543800" cy="37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</a:pPr>
            <a:r>
              <a:rPr lang="en-US"/>
              <a:t>Timo Tiirats</a:t>
            </a:r>
            <a:endParaRPr lang="en-US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</a:pPr>
            <a:r>
              <a:rPr lang="en-US"/>
              <a:t>Xuejun Wu</a:t>
            </a:r>
            <a:endParaRPr lang="en-US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</a:pPr>
            <a:r>
              <a:rPr lang="en-US"/>
              <a:t>Denys Kolomiiets</a:t>
            </a:r>
            <a:endParaRPr lang="en-US"/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0" name="Google Shape;130;p24"/>
          <p:cNvSpPr txBox="1">
            <a:spLocks noGrp="1"/>
          </p:cNvSpPr>
          <p:nvPr>
            <p:ph type="dt" idx="10"/>
          </p:nvPr>
        </p:nvSpPr>
        <p:spPr>
          <a:xfrm>
            <a:off x="4038597" y="6279425"/>
            <a:ext cx="2070318" cy="34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07.10.2020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1610" y="0"/>
            <a:ext cx="75438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description</a:t>
            </a:r>
            <a:endParaRPr lang="en-US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4038600" y="1828800"/>
            <a:ext cx="75438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Try to </a:t>
            </a:r>
            <a:r>
              <a:rPr lang="en-US" dirty="0" err="1"/>
              <a:t>analyse</a:t>
            </a:r>
            <a:r>
              <a:rPr lang="en-US" dirty="0"/>
              <a:t> lcameras on the road to understand traffic patterns, such as traffic counting and traffic density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1610" y="0"/>
            <a:ext cx="75438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</a:t>
            </a:r>
            <a:endParaRPr lang="en-US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4038600" y="1828800"/>
            <a:ext cx="75438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Background subtraction</a:t>
            </a: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Haar Cascade</a:t>
            </a: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YOLO</a:t>
            </a: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1610" y="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 Subtraction</a:t>
            </a:r>
            <a:endParaRPr lang="en-US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4038600" y="1828800"/>
            <a:ext cx="75438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Filter to decrease noise</a:t>
            </a: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Two kind of background subtraction</a:t>
            </a:r>
            <a:endParaRPr lang="en-US" dirty="0">
              <a:ea typeface="宋体" panose="02010600030101010101" pitchFamily="2" charset="-122"/>
            </a:endParaRPr>
          </a:p>
          <a:p>
            <a:pPr lvl="1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Static background subtraction</a:t>
            </a:r>
            <a:endParaRPr lang="en-US" dirty="0">
              <a:ea typeface="宋体" panose="02010600030101010101" pitchFamily="2" charset="-122"/>
            </a:endParaRPr>
          </a:p>
          <a:p>
            <a:pPr lvl="1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Opencv subtractor</a:t>
            </a: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85260" y="26035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background subtraction</a:t>
            </a:r>
            <a:endParaRPr lang="en-US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5939155" y="1828800"/>
            <a:ext cx="5643245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Calculate the average over 10 seconds</a:t>
            </a: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Mask and subtract</a:t>
            </a: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The noise is relatively low when camera is stable</a:t>
            </a: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825" y="1663065"/>
            <a:ext cx="4003040" cy="22313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25" y="4039870"/>
            <a:ext cx="4003040" cy="2267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85260" y="26035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background subtraction</a:t>
            </a:r>
            <a:endParaRPr lang="en-US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5939155" y="1828800"/>
            <a:ext cx="5643245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noise increase when camera viberate</a:t>
            </a: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Yield bad result for clustering</a:t>
            </a: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095" y="1668145"/>
            <a:ext cx="3969385" cy="2230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0" y="4036060"/>
            <a:ext cx="3970020" cy="2281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8595" y="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 subtractor</a:t>
            </a:r>
            <a:endParaRPr lang="en-US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5939155" y="1828800"/>
            <a:ext cx="5643245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The noise is reduced to an acceptable level</a:t>
            </a: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The identification of car is difficult in densed traffic</a:t>
            </a: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120" y="1612265"/>
            <a:ext cx="4088130" cy="2277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0" y="4115435"/>
            <a:ext cx="4084955" cy="2220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1610" y="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Haar Cascade</a:t>
            </a:r>
            <a:endParaRPr lang="en-US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7700010" y="1393190"/>
            <a:ext cx="3963035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Find center</a:t>
            </a: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Add path(green)</a:t>
            </a: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Append path(red)</a:t>
            </a: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Increment counter</a:t>
            </a: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Delete incorrect path</a:t>
            </a: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" y="1732280"/>
            <a:ext cx="7019925" cy="3949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1610" y="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Haar Cascade</a:t>
            </a:r>
            <a:endParaRPr lang="en-US"/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2020-12-08 18-41-55">
            <a:hlinkClick r:id="" action="ppaction://media"/>
          </p:cNvPr>
          <p:cNvPicPr/>
          <p:nvPr>
            <p:ph type="pic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48155" y="1265555"/>
            <a:ext cx="8528685" cy="4881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UT_2019 Theme">
  <a:themeElements>
    <a:clrScheme name="UT_2019">
      <a:dk1>
        <a:srgbClr val="2C5696"/>
      </a:dk1>
      <a:lt1>
        <a:srgbClr val="FFFFFF"/>
      </a:lt1>
      <a:dk2>
        <a:srgbClr val="102064"/>
      </a:dk2>
      <a:lt2>
        <a:srgbClr val="FFFFFF"/>
      </a:lt2>
      <a:accent1>
        <a:srgbClr val="00A6E9"/>
      </a:accent1>
      <a:accent2>
        <a:srgbClr val="ED7D31"/>
      </a:accent2>
      <a:accent3>
        <a:srgbClr val="E52143"/>
      </a:accent3>
      <a:accent4>
        <a:srgbClr val="AE78B1"/>
      </a:accent4>
      <a:accent5>
        <a:srgbClr val="87BC1F"/>
      </a:accent5>
      <a:accent6>
        <a:srgbClr val="FAA41A"/>
      </a:accent6>
      <a:hlink>
        <a:srgbClr val="FF6F20"/>
      </a:hlink>
      <a:folHlink>
        <a:srgbClr val="00A6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869</Words>
  <Application>WPS Presentation</Application>
  <PresentationFormat>Widescreen</PresentationFormat>
  <Paragraphs>83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Arial</vt:lpstr>
      <vt:lpstr>Arial Black</vt:lpstr>
      <vt:lpstr>Rubik</vt:lpstr>
      <vt:lpstr>Calibri</vt:lpstr>
      <vt:lpstr>微软雅黑</vt:lpstr>
      <vt:lpstr>Arial Unicode MS</vt:lpstr>
      <vt:lpstr>UT_2019 Theme</vt:lpstr>
      <vt:lpstr>Traffic detection and monitoring with traffic camera</vt:lpstr>
      <vt:lpstr>Project description</vt:lpstr>
      <vt:lpstr>Project description</vt:lpstr>
      <vt:lpstr>Methodology</vt:lpstr>
      <vt:lpstr>Background Subtraction</vt:lpstr>
      <vt:lpstr>Static background subtraction</vt:lpstr>
      <vt:lpstr>Static background subtraction</vt:lpstr>
      <vt:lpstr>Background Subtraction</vt:lpstr>
      <vt:lpstr>Haar Cascade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detection and monitoring with traffic camera</dc:title>
  <dc:creator/>
  <cp:lastModifiedBy>99697</cp:lastModifiedBy>
  <cp:revision>7</cp:revision>
  <dcterms:created xsi:type="dcterms:W3CDTF">2020-12-08T16:09:00Z</dcterms:created>
  <dcterms:modified xsi:type="dcterms:W3CDTF">2020-12-08T17:14:28Z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